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72" r:id="rId5"/>
    <p:sldId id="268" r:id="rId6"/>
    <p:sldId id="274" r:id="rId7"/>
    <p:sldId id="277" r:id="rId8"/>
    <p:sldId id="278" r:id="rId9"/>
    <p:sldId id="279" r:id="rId10"/>
    <p:sldId id="280" r:id="rId11"/>
    <p:sldId id="276" r:id="rId12"/>
    <p:sldId id="28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8" autoAdjust="0"/>
  </p:normalViewPr>
  <p:slideViewPr>
    <p:cSldViewPr snapToGrid="0">
      <p:cViewPr>
        <p:scale>
          <a:sx n="125" d="100"/>
          <a:sy n="125" d="100"/>
        </p:scale>
        <p:origin x="90" y="-648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1" y="226429"/>
            <a:ext cx="3701142" cy="320257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Image Processing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1" y="4922521"/>
            <a:ext cx="3701142" cy="17090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en-US" sz="1400" dirty="0" err="1"/>
              <a:t>Oleksander</a:t>
            </a:r>
            <a:r>
              <a:rPr lang="en-US" sz="1400" dirty="0"/>
              <a:t> </a:t>
            </a:r>
            <a:r>
              <a:rPr lang="en-US" sz="1400" dirty="0" err="1"/>
              <a:t>glushko</a:t>
            </a:r>
            <a:endParaRPr lang="en-US" sz="1400" dirty="0"/>
          </a:p>
          <a:p>
            <a:pPr algn="l"/>
            <a:r>
              <a:rPr lang="en-US" sz="1400" dirty="0"/>
              <a:t>Dmytro Razvaliaiev</a:t>
            </a:r>
          </a:p>
          <a:p>
            <a:pPr algn="l"/>
            <a:endParaRPr lang="en-US" sz="1400" dirty="0"/>
          </a:p>
          <a:p>
            <a:pPr algn="l"/>
            <a:r>
              <a:rPr lang="en-US" sz="1000" i="1" dirty="0"/>
              <a:t>Vistula University</a:t>
            </a:r>
          </a:p>
          <a:p>
            <a:pPr algn="l"/>
            <a:r>
              <a:rPr lang="en-US" sz="1000" i="1" dirty="0"/>
              <a:t>2023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attention!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5708650"/>
          </a:xfrm>
        </p:spPr>
        <p:txBody>
          <a:bodyPr>
            <a:normAutofit/>
          </a:bodyPr>
          <a:lstStyle/>
          <a:p>
            <a:r>
              <a:rPr lang="en-US" dirty="0"/>
              <a:t>We are implementing different technics of image processing including:</a:t>
            </a:r>
          </a:p>
          <a:p>
            <a:pPr marL="342900" indent="-342900">
              <a:buFontTx/>
              <a:buChar char="-"/>
            </a:pPr>
            <a:r>
              <a:rPr lang="en-US" dirty="0"/>
              <a:t>Blurring via Gaussian, Box, and Zero Kernel algorithms;</a:t>
            </a:r>
          </a:p>
          <a:p>
            <a:pPr marL="342900" indent="-342900">
              <a:buFontTx/>
              <a:buChar char="-"/>
            </a:pPr>
            <a:r>
              <a:rPr lang="en-US" dirty="0"/>
              <a:t>Image Enhancement via Gamma Correction, 2d-filtering using different kernels: edge detection, sharpen, identity filter, zero kernel;</a:t>
            </a:r>
          </a:p>
          <a:p>
            <a:pPr marL="342900" indent="-342900">
              <a:buFontTx/>
              <a:buChar char="-"/>
            </a:pPr>
            <a:r>
              <a:rPr lang="en-US" dirty="0"/>
              <a:t>Median filtering;</a:t>
            </a:r>
          </a:p>
          <a:p>
            <a:pPr marL="342900" indent="-342900">
              <a:buFontTx/>
              <a:buChar char="-"/>
            </a:pPr>
            <a:r>
              <a:rPr lang="en-US" dirty="0"/>
              <a:t>Wavelet and Fourier Transformations.</a:t>
            </a:r>
          </a:p>
        </p:txBody>
      </p:sp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Blurring Filter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3200" y="5638344"/>
            <a:ext cx="9045273" cy="718005"/>
          </a:xfrm>
        </p:spPr>
        <p:txBody>
          <a:bodyPr/>
          <a:lstStyle/>
          <a:p>
            <a:r>
              <a:rPr lang="en-US" dirty="0"/>
              <a:t>As we see blurring filter was applied well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 descr="A white dog with black eyes&#10;&#10;Description automatically generated with low confidence">
            <a:extLst>
              <a:ext uri="{FF2B5EF4-FFF2-40B4-BE49-F238E27FC236}">
                <a16:creationId xmlns:a16="http://schemas.microsoft.com/office/drawing/2014/main" id="{C6FD26BA-D802-0BDC-13E2-F382500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33" b="9433"/>
          <a:stretch>
            <a:fillRect/>
          </a:stretch>
        </p:blipFill>
        <p:spPr>
          <a:xfrm>
            <a:off x="653733" y="2376535"/>
            <a:ext cx="5321808" cy="3154680"/>
          </a:xfrm>
        </p:spPr>
      </p:pic>
      <p:pic>
        <p:nvPicPr>
          <p:cNvPr id="15" name="Picture Placeholder 14" descr="A picture containing mammal, white, close&#10;&#10;Description automatically generated">
            <a:extLst>
              <a:ext uri="{FF2B5EF4-FFF2-40B4-BE49-F238E27FC236}">
                <a16:creationId xmlns:a16="http://schemas.microsoft.com/office/drawing/2014/main" id="{54A402D9-5B04-D2DC-54EA-9156EE48CD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433" b="9433"/>
          <a:stretch>
            <a:fillRect/>
          </a:stretch>
        </p:blipFill>
        <p:spPr>
          <a:xfrm>
            <a:off x="6213285" y="2376535"/>
            <a:ext cx="5321808" cy="3154680"/>
          </a:xfrm>
        </p:spPr>
      </p:pic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3200" y="5638344"/>
            <a:ext cx="9045273" cy="718005"/>
          </a:xfrm>
        </p:spPr>
        <p:txBody>
          <a:bodyPr/>
          <a:lstStyle/>
          <a:p>
            <a:r>
              <a:rPr lang="en-US" dirty="0"/>
              <a:t>in this case, gamma value equals 2.5</a:t>
            </a:r>
          </a:p>
          <a:p>
            <a:endParaRPr lang="en-US" dirty="0"/>
          </a:p>
          <a:p>
            <a:r>
              <a:rPr lang="en-US" dirty="0"/>
              <a:t>As we see it added more contrast and made dark image segments even darker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Placeholder 5" descr="A picture containing mammal, white, close, wolf&#10;&#10;Description automatically generated">
            <a:extLst>
              <a:ext uri="{FF2B5EF4-FFF2-40B4-BE49-F238E27FC236}">
                <a16:creationId xmlns:a16="http://schemas.microsoft.com/office/drawing/2014/main" id="{6E469BDE-5826-D882-B77F-E094B19CDB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433" b="9433"/>
          <a:stretch>
            <a:fillRect/>
          </a:stretch>
        </p:blipFill>
        <p:spPr>
          <a:xfrm>
            <a:off x="6207254" y="2269407"/>
            <a:ext cx="5321808" cy="3154680"/>
          </a:xfrm>
        </p:spPr>
      </p:pic>
      <p:pic>
        <p:nvPicPr>
          <p:cNvPr id="10" name="Picture Placeholder 9" descr="A picture containing mammal, white, close&#10;&#10;Description automatically generated">
            <a:extLst>
              <a:ext uri="{FF2B5EF4-FFF2-40B4-BE49-F238E27FC236}">
                <a16:creationId xmlns:a16="http://schemas.microsoft.com/office/drawing/2014/main" id="{E499ADB3-8F96-F547-8E09-BBE4285EEB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33" b="9433"/>
          <a:stretch>
            <a:fillRect/>
          </a:stretch>
        </p:blipFill>
        <p:spPr>
          <a:xfrm>
            <a:off x="647702" y="2269407"/>
            <a:ext cx="5321808" cy="3154680"/>
          </a:xfrm>
        </p:spPr>
      </p:pic>
    </p:spTree>
    <p:extLst>
      <p:ext uri="{BB962C8B-B14F-4D97-AF65-F5344CB8AC3E}">
        <p14:creationId xmlns:p14="http://schemas.microsoft.com/office/powerpoint/2010/main" val="172446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7" y="1598232"/>
            <a:ext cx="10890565" cy="589966"/>
          </a:xfrm>
        </p:spPr>
        <p:txBody>
          <a:bodyPr/>
          <a:lstStyle/>
          <a:p>
            <a:r>
              <a:rPr lang="en-US" dirty="0"/>
              <a:t>2d-filtering with different kernels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3200" y="5638344"/>
            <a:ext cx="9045273" cy="718005"/>
          </a:xfrm>
        </p:spPr>
        <p:txBody>
          <a:bodyPr/>
          <a:lstStyle/>
          <a:p>
            <a:r>
              <a:rPr lang="en-US" dirty="0"/>
              <a:t>Edges are detected very clearly</a:t>
            </a:r>
          </a:p>
          <a:p>
            <a:r>
              <a:rPr lang="en-US" dirty="0"/>
              <a:t>Gaussian blurring works pretty nice</a:t>
            </a:r>
          </a:p>
          <a:p>
            <a:r>
              <a:rPr lang="en-US" dirty="0"/>
              <a:t>The identity matrix kernel makes minimal changes to the original image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F8EB07A-F818-AD6F-A2C5-43207DE4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3" y="2751778"/>
            <a:ext cx="3192102" cy="2332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09E71B-2B9F-F6C1-1377-DD947495C6D4}"/>
              </a:ext>
            </a:extLst>
          </p:cNvPr>
          <p:cNvSpPr txBox="1"/>
          <p:nvPr/>
        </p:nvSpPr>
        <p:spPr>
          <a:xfrm>
            <a:off x="1458542" y="237320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03274-6B0C-7A97-C5E6-299A7562AE66}"/>
              </a:ext>
            </a:extLst>
          </p:cNvPr>
          <p:cNvSpPr txBox="1"/>
          <p:nvPr/>
        </p:nvSpPr>
        <p:spPr>
          <a:xfrm>
            <a:off x="4735142" y="2373202"/>
            <a:ext cx="180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Blurring</a:t>
            </a:r>
          </a:p>
        </p:txBody>
      </p:sp>
      <p:pic>
        <p:nvPicPr>
          <p:cNvPr id="19" name="Picture 18" descr="A picture containing mammal, white, wolf, close&#10;&#10;Description automatically generated">
            <a:extLst>
              <a:ext uri="{FF2B5EF4-FFF2-40B4-BE49-F238E27FC236}">
                <a16:creationId xmlns:a16="http://schemas.microsoft.com/office/drawing/2014/main" id="{7AEAD37A-9FE9-2C34-65AA-ECCDB67E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25" y="2742535"/>
            <a:ext cx="3192102" cy="2332230"/>
          </a:xfrm>
          <a:prstGeom prst="rect">
            <a:avLst/>
          </a:prstGeom>
        </p:spPr>
      </p:pic>
      <p:pic>
        <p:nvPicPr>
          <p:cNvPr id="24" name="Picture 23" descr="A picture containing mammal, white, close&#10;&#10;Description automatically generated">
            <a:extLst>
              <a:ext uri="{FF2B5EF4-FFF2-40B4-BE49-F238E27FC236}">
                <a16:creationId xmlns:a16="http://schemas.microsoft.com/office/drawing/2014/main" id="{CAB08484-6DDA-D1E0-26C7-5BEF9DD2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738" y="2742534"/>
            <a:ext cx="3192102" cy="23322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523321-AC30-49A6-3F55-2510EE988061}"/>
              </a:ext>
            </a:extLst>
          </p:cNvPr>
          <p:cNvSpPr txBox="1"/>
          <p:nvPr/>
        </p:nvSpPr>
        <p:spPr>
          <a:xfrm>
            <a:off x="8548592" y="2382445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424977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7" y="1598232"/>
            <a:ext cx="10890565" cy="589966"/>
          </a:xfrm>
        </p:spPr>
        <p:txBody>
          <a:bodyPr/>
          <a:lstStyle/>
          <a:p>
            <a:r>
              <a:rPr lang="en-US" dirty="0"/>
              <a:t>2d-filtering with different kernels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3200" y="5638344"/>
            <a:ext cx="9045273" cy="718005"/>
          </a:xfrm>
        </p:spPr>
        <p:txBody>
          <a:bodyPr/>
          <a:lstStyle/>
          <a:p>
            <a:r>
              <a:rPr lang="en-US" dirty="0"/>
              <a:t>Sharpen Kernel indeed added more sharpness to the original image</a:t>
            </a:r>
          </a:p>
          <a:p>
            <a:r>
              <a:rPr lang="en-US" dirty="0"/>
              <a:t>As expected, both Box and Zero Kernel apply slight blurring to the original image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9E71B-2B9F-F6C1-1377-DD947495C6D4}"/>
              </a:ext>
            </a:extLst>
          </p:cNvPr>
          <p:cNvSpPr txBox="1"/>
          <p:nvPr/>
        </p:nvSpPr>
        <p:spPr>
          <a:xfrm>
            <a:off x="1786099" y="2373202"/>
            <a:ext cx="92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Sharpen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03274-6B0C-7A97-C5E6-299A7562AE66}"/>
              </a:ext>
            </a:extLst>
          </p:cNvPr>
          <p:cNvSpPr txBox="1"/>
          <p:nvPr/>
        </p:nvSpPr>
        <p:spPr>
          <a:xfrm>
            <a:off x="4975068" y="237320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Blurring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523321-AC30-49A6-3F55-2510EE988061}"/>
              </a:ext>
            </a:extLst>
          </p:cNvPr>
          <p:cNvSpPr txBox="1"/>
          <p:nvPr/>
        </p:nvSpPr>
        <p:spPr>
          <a:xfrm>
            <a:off x="8269508" y="2373202"/>
            <a:ext cx="209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Kernel Blurring</a:t>
            </a:r>
          </a:p>
        </p:txBody>
      </p:sp>
      <p:pic>
        <p:nvPicPr>
          <p:cNvPr id="8" name="Picture 7" descr="A picture containing mammal, outdoor, white, close&#10;&#10;Description automatically generated">
            <a:extLst>
              <a:ext uri="{FF2B5EF4-FFF2-40B4-BE49-F238E27FC236}">
                <a16:creationId xmlns:a16="http://schemas.microsoft.com/office/drawing/2014/main" id="{A99A7340-91C0-B7E5-20E5-EEADDF2A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2" y="2726472"/>
            <a:ext cx="3248721" cy="2373597"/>
          </a:xfrm>
          <a:prstGeom prst="rect">
            <a:avLst/>
          </a:prstGeom>
        </p:spPr>
      </p:pic>
      <p:pic>
        <p:nvPicPr>
          <p:cNvPr id="10" name="Picture 9" descr="A white dog with black eyes&#10;&#10;Description automatically generated with low confidence">
            <a:extLst>
              <a:ext uri="{FF2B5EF4-FFF2-40B4-BE49-F238E27FC236}">
                <a16:creationId xmlns:a16="http://schemas.microsoft.com/office/drawing/2014/main" id="{B7517A41-98DC-624A-1C70-59DB18E3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38" y="2742534"/>
            <a:ext cx="3248721" cy="2373597"/>
          </a:xfrm>
          <a:prstGeom prst="rect">
            <a:avLst/>
          </a:prstGeom>
        </p:spPr>
      </p:pic>
      <p:pic>
        <p:nvPicPr>
          <p:cNvPr id="12" name="Picture 11" descr="A white dog with black eyes&#10;&#10;Description automatically generated with low confidence">
            <a:extLst>
              <a:ext uri="{FF2B5EF4-FFF2-40B4-BE49-F238E27FC236}">
                <a16:creationId xmlns:a16="http://schemas.microsoft.com/office/drawing/2014/main" id="{EA6A440A-A84A-9AF9-5C9C-4413D9A8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27" y="2726471"/>
            <a:ext cx="3248721" cy="2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3200" y="5638344"/>
            <a:ext cx="9045273" cy="718005"/>
          </a:xfrm>
        </p:spPr>
        <p:txBody>
          <a:bodyPr/>
          <a:lstStyle/>
          <a:p>
            <a:r>
              <a:rPr lang="en-US" dirty="0"/>
              <a:t>Median blurring applied with filter size=5. Therefore, we can see minimal blurring effect with slight color blending on the edges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 descr="A white dog with black eyes&#10;&#10;Description automatically generated with low confidence">
            <a:extLst>
              <a:ext uri="{FF2B5EF4-FFF2-40B4-BE49-F238E27FC236}">
                <a16:creationId xmlns:a16="http://schemas.microsoft.com/office/drawing/2014/main" id="{C6FD26BA-D802-0BDC-13E2-F382500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33" b="9433"/>
          <a:stretch>
            <a:fillRect/>
          </a:stretch>
        </p:blipFill>
        <p:spPr>
          <a:xfrm>
            <a:off x="653733" y="2376535"/>
            <a:ext cx="5321808" cy="3154680"/>
          </a:xfrm>
        </p:spPr>
      </p:pic>
      <p:pic>
        <p:nvPicPr>
          <p:cNvPr id="6" name="Picture Placeholder 5" descr="A white dog with black eyes&#10;&#10;Description automatically generated with low confidence">
            <a:extLst>
              <a:ext uri="{FF2B5EF4-FFF2-40B4-BE49-F238E27FC236}">
                <a16:creationId xmlns:a16="http://schemas.microsoft.com/office/drawing/2014/main" id="{1A8AE4C8-7456-195A-0D0B-102CC401AA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433" b="9433"/>
          <a:stretch>
            <a:fillRect/>
          </a:stretch>
        </p:blipFill>
        <p:spPr>
          <a:xfrm>
            <a:off x="6216459" y="2376535"/>
            <a:ext cx="5321808" cy="3154680"/>
          </a:xfrm>
        </p:spPr>
      </p:pic>
    </p:spTree>
    <p:extLst>
      <p:ext uri="{BB962C8B-B14F-4D97-AF65-F5344CB8AC3E}">
        <p14:creationId xmlns:p14="http://schemas.microsoft.com/office/powerpoint/2010/main" val="1634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AA78-FAB6-4776-8D07-F29C782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pPr algn="ctr"/>
            <a:r>
              <a:rPr lang="en-US" dirty="0"/>
              <a:t>Wavelet Transform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94BA4ACF-F69F-476F-AD73-680EBB74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3CFB42C-19C6-486D-BAD6-89A694C4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290" y="4932007"/>
            <a:ext cx="7551420" cy="1424343"/>
          </a:xfrm>
        </p:spPr>
        <p:txBody>
          <a:bodyPr/>
          <a:lstStyle/>
          <a:p>
            <a:r>
              <a:rPr lang="en-US" dirty="0"/>
              <a:t>Wavelet transformation decomposes the image into four components. We can see very clear vertical and diagonal components, a very small horizontal component, and near zero approximation component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D6BC6F-9A76-517E-8BC8-705F7E6C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019300"/>
            <a:ext cx="10576560" cy="26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AA78-FAB6-4776-8D07-F29C782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pPr algn="ctr"/>
            <a:r>
              <a:rPr lang="en-US" dirty="0"/>
              <a:t>Fourier Transformation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94BA4ACF-F69F-476F-AD73-680EBB74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3CFB42C-19C6-486D-BAD6-89A694C4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0289" y="5375835"/>
            <a:ext cx="7551420" cy="1049095"/>
          </a:xfrm>
        </p:spPr>
        <p:txBody>
          <a:bodyPr/>
          <a:lstStyle/>
          <a:p>
            <a:r>
              <a:rPr lang="en-US" dirty="0"/>
              <a:t>In the picture above we see a magnitude spectrum as a result of the Fourier Transformation.</a:t>
            </a:r>
          </a:p>
          <a:p>
            <a:r>
              <a:rPr lang="en-US" dirty="0"/>
              <a:t>As expected, images tend to have lower frequencies which we see as a bright spot in the center of the spectrum, and much darker areas on its corners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81162C2-AC53-E074-14CA-B6502BBC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69" y="1836420"/>
            <a:ext cx="4472261" cy="34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93894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80</TotalTime>
  <Words>297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Dante</vt:lpstr>
      <vt:lpstr>PineVTI</vt:lpstr>
      <vt:lpstr>Image Processing Project</vt:lpstr>
      <vt:lpstr>Agenda</vt:lpstr>
      <vt:lpstr>Blurring Filter</vt:lpstr>
      <vt:lpstr>Gamma Correction</vt:lpstr>
      <vt:lpstr>2d-filtering with different kernels</vt:lpstr>
      <vt:lpstr>2d-filtering with different kernels</vt:lpstr>
      <vt:lpstr>Median Filter</vt:lpstr>
      <vt:lpstr>Wavelet Transform</vt:lpstr>
      <vt:lpstr>Fourier Transformation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Project</dc:title>
  <dc:creator>Dmytro Razvaliaiev</dc:creator>
  <cp:lastModifiedBy>Dmytro Razvaliaiev</cp:lastModifiedBy>
  <cp:revision>11</cp:revision>
  <dcterms:created xsi:type="dcterms:W3CDTF">2023-05-11T08:42:02Z</dcterms:created>
  <dcterms:modified xsi:type="dcterms:W3CDTF">2023-05-11T10:02:33Z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